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3" autoAdjust="0"/>
    <p:restoredTop sz="94660"/>
  </p:normalViewPr>
  <p:slideViewPr>
    <p:cSldViewPr>
      <p:cViewPr varScale="1">
        <p:scale>
          <a:sx n="96" d="100"/>
          <a:sy n="96" d="100"/>
        </p:scale>
        <p:origin x="618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12" Type="http://schemas.openxmlformats.org/officeDocument/2006/relationships/image" Target="../media/image28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5" Type="http://schemas.openxmlformats.org/officeDocument/2006/relationships/image" Target="../media/image2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10510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278298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29.bin"/><Relationship Id="rId18" Type="http://schemas.openxmlformats.org/officeDocument/2006/relationships/image" Target="../media/image23.wmf"/><Relationship Id="rId26" Type="http://schemas.openxmlformats.org/officeDocument/2006/relationships/image" Target="../media/image27.wmf"/><Relationship Id="rId3" Type="http://schemas.openxmlformats.org/officeDocument/2006/relationships/notesSlide" Target="../notesSlides/notesSlide9.xml"/><Relationship Id="rId21" Type="http://schemas.openxmlformats.org/officeDocument/2006/relationships/oleObject" Target="../embeddings/oleObject33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31.bin"/><Relationship Id="rId25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2.wmf"/><Relationship Id="rId20" Type="http://schemas.openxmlformats.org/officeDocument/2006/relationships/image" Target="../media/image24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28.bin"/><Relationship Id="rId24" Type="http://schemas.openxmlformats.org/officeDocument/2006/relationships/image" Target="../media/image26.wmf"/><Relationship Id="rId5" Type="http://schemas.openxmlformats.org/officeDocument/2006/relationships/oleObject" Target="../embeddings/oleObject25.bin"/><Relationship Id="rId15" Type="http://schemas.openxmlformats.org/officeDocument/2006/relationships/oleObject" Target="../embeddings/oleObject30.bin"/><Relationship Id="rId23" Type="http://schemas.openxmlformats.org/officeDocument/2006/relationships/oleObject" Target="../embeddings/oleObject34.bin"/><Relationship Id="rId28" Type="http://schemas.openxmlformats.org/officeDocument/2006/relationships/image" Target="../media/image28.wmf"/><Relationship Id="rId10" Type="http://schemas.openxmlformats.org/officeDocument/2006/relationships/image" Target="../media/image19.wmf"/><Relationship Id="rId19" Type="http://schemas.openxmlformats.org/officeDocument/2006/relationships/oleObject" Target="../embeddings/oleObject32.bin"/><Relationship Id="rId4" Type="http://schemas.openxmlformats.org/officeDocument/2006/relationships/image" Target="../media/image2.png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21.wmf"/><Relationship Id="rId22" Type="http://schemas.openxmlformats.org/officeDocument/2006/relationships/image" Target="../media/image25.wmf"/><Relationship Id="rId27" Type="http://schemas.openxmlformats.org/officeDocument/2006/relationships/oleObject" Target="../embeddings/oleObject36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5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8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5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9.bin"/><Relationship Id="rId10" Type="http://schemas.openxmlformats.org/officeDocument/2006/relationships/image" Target="../media/image5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6.bin"/><Relationship Id="rId1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1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15.wmf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21.bin"/><Relationship Id="rId4" Type="http://schemas.openxmlformats.org/officeDocument/2006/relationships/image" Target="../media/image2.png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1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19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2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Multiplying and Factoring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8 Lesson 2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3: </a:t>
            </a:r>
            <a:r>
              <a:rPr lang="en-US" sz="2400" dirty="0"/>
              <a:t>Factor the following polynomials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Multiplying and Factoring</a:t>
            </a:r>
          </a:p>
        </p:txBody>
      </p:sp>
      <p:graphicFrame>
        <p:nvGraphicFramePr>
          <p:cNvPr id="60422" name="Object 6"/>
          <p:cNvGraphicFramePr>
            <a:graphicFrameLocks noChangeAspect="1"/>
          </p:cNvGraphicFramePr>
          <p:nvPr/>
        </p:nvGraphicFramePr>
        <p:xfrm>
          <a:off x="381000" y="1047750"/>
          <a:ext cx="1981200" cy="473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1" name="Equation" r:id="rId5" imgW="850680" imgH="203040" progId="Equation.DSMT4">
                  <p:embed/>
                </p:oleObj>
              </mc:Choice>
              <mc:Fallback>
                <p:oleObj name="Equation" r:id="rId5" imgW="850680" imgH="2030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047750"/>
                        <a:ext cx="1981200" cy="4731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3" name="Object 7"/>
          <p:cNvGraphicFramePr>
            <a:graphicFrameLocks noChangeAspect="1"/>
          </p:cNvGraphicFramePr>
          <p:nvPr/>
        </p:nvGraphicFramePr>
        <p:xfrm>
          <a:off x="4572000" y="1050889"/>
          <a:ext cx="2667000" cy="4794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2" name="Equation" r:id="rId7" imgW="1130040" imgH="203040" progId="Equation.DSMT4">
                  <p:embed/>
                </p:oleObj>
              </mc:Choice>
              <mc:Fallback>
                <p:oleObj name="Equation" r:id="rId7" imgW="1130040" imgH="2030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050889"/>
                        <a:ext cx="2667000" cy="4794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4" name="Object 8"/>
          <p:cNvGraphicFramePr>
            <a:graphicFrameLocks noChangeAspect="1"/>
          </p:cNvGraphicFramePr>
          <p:nvPr/>
        </p:nvGraphicFramePr>
        <p:xfrm>
          <a:off x="380999" y="3065639"/>
          <a:ext cx="5029201" cy="496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3" name="Equation" r:id="rId9" imgW="2057400" imgH="203040" progId="Equation.DSMT4">
                  <p:embed/>
                </p:oleObj>
              </mc:Choice>
              <mc:Fallback>
                <p:oleObj name="Equation" r:id="rId9" imgW="2057400" imgH="20304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999" y="3065639"/>
                        <a:ext cx="5029201" cy="4967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6" name="Object 6"/>
          <p:cNvGraphicFramePr>
            <a:graphicFrameLocks noChangeAspect="1"/>
          </p:cNvGraphicFramePr>
          <p:nvPr/>
        </p:nvGraphicFramePr>
        <p:xfrm>
          <a:off x="381000" y="1581150"/>
          <a:ext cx="3581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4" name="Equation" r:id="rId11" imgW="1790640" imgH="253800" progId="Equation.DSMT4">
                  <p:embed/>
                </p:oleObj>
              </mc:Choice>
              <mc:Fallback>
                <p:oleObj name="Equation" r:id="rId11" imgW="1790640" imgH="2538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81150"/>
                        <a:ext cx="35814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7" name="Object 7"/>
          <p:cNvGraphicFramePr>
            <a:graphicFrameLocks noChangeAspect="1"/>
          </p:cNvGraphicFramePr>
          <p:nvPr/>
        </p:nvGraphicFramePr>
        <p:xfrm>
          <a:off x="381000" y="2038350"/>
          <a:ext cx="1320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5" name="Equation" r:id="rId13" imgW="660240" imgH="203040" progId="Equation.DSMT4">
                  <p:embed/>
                </p:oleObj>
              </mc:Choice>
              <mc:Fallback>
                <p:oleObj name="Equation" r:id="rId13" imgW="660240" imgH="2030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038350"/>
                        <a:ext cx="13208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8" name="Object 8"/>
          <p:cNvGraphicFramePr>
            <a:graphicFrameLocks noChangeAspect="1"/>
          </p:cNvGraphicFramePr>
          <p:nvPr/>
        </p:nvGraphicFramePr>
        <p:xfrm>
          <a:off x="381000" y="2533650"/>
          <a:ext cx="2374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6" name="Equation" r:id="rId15" imgW="1295280" imgH="228600" progId="Equation.DSMT4">
                  <p:embed/>
                </p:oleObj>
              </mc:Choice>
              <mc:Fallback>
                <p:oleObj name="Equation" r:id="rId15" imgW="1295280" imgH="2286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533650"/>
                        <a:ext cx="2374900" cy="4191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9" name="Object 9"/>
          <p:cNvGraphicFramePr>
            <a:graphicFrameLocks noChangeAspect="1"/>
          </p:cNvGraphicFramePr>
          <p:nvPr/>
        </p:nvGraphicFramePr>
        <p:xfrm>
          <a:off x="4495800" y="1581150"/>
          <a:ext cx="4572000" cy="4400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7" name="Equation" r:id="rId17" imgW="2374560" imgH="228600" progId="Equation.DSMT4">
                  <p:embed/>
                </p:oleObj>
              </mc:Choice>
              <mc:Fallback>
                <p:oleObj name="Equation" r:id="rId17" imgW="2374560" imgH="22860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1581150"/>
                        <a:ext cx="4572000" cy="4400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50" name="Object 10"/>
          <p:cNvGraphicFramePr>
            <a:graphicFrameLocks noChangeAspect="1"/>
          </p:cNvGraphicFramePr>
          <p:nvPr/>
        </p:nvGraphicFramePr>
        <p:xfrm>
          <a:off x="4495800" y="2038350"/>
          <a:ext cx="2794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8" name="Equation" r:id="rId19" imgW="1523880" imgH="228600" progId="Equation.DSMT4">
                  <p:embed/>
                </p:oleObj>
              </mc:Choice>
              <mc:Fallback>
                <p:oleObj name="Equation" r:id="rId19" imgW="1523880" imgH="2286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2038350"/>
                        <a:ext cx="27940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51" name="Object 11"/>
          <p:cNvGraphicFramePr>
            <a:graphicFrameLocks noChangeAspect="1"/>
          </p:cNvGraphicFramePr>
          <p:nvPr/>
        </p:nvGraphicFramePr>
        <p:xfrm>
          <a:off x="4470400" y="2495550"/>
          <a:ext cx="2794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9" name="Equation" r:id="rId21" imgW="1523880" imgH="228600" progId="Equation.DSMT4">
                  <p:embed/>
                </p:oleObj>
              </mc:Choice>
              <mc:Fallback>
                <p:oleObj name="Equation" r:id="rId21" imgW="1523880" imgH="22860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0400" y="2495550"/>
                        <a:ext cx="2794000" cy="4191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52" name="Object 12"/>
          <p:cNvGraphicFramePr>
            <a:graphicFrameLocks noChangeAspect="1"/>
          </p:cNvGraphicFramePr>
          <p:nvPr/>
        </p:nvGraphicFramePr>
        <p:xfrm>
          <a:off x="380999" y="3562350"/>
          <a:ext cx="7366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0" name="Equation" r:id="rId23" imgW="3682800" imgH="228600" progId="Equation.DSMT4">
                  <p:embed/>
                </p:oleObj>
              </mc:Choice>
              <mc:Fallback>
                <p:oleObj name="Equation" r:id="rId23" imgW="3682800" imgH="22860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999" y="3562350"/>
                        <a:ext cx="7366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53" name="Object 13"/>
          <p:cNvGraphicFramePr>
            <a:graphicFrameLocks noChangeAspect="1"/>
          </p:cNvGraphicFramePr>
          <p:nvPr/>
        </p:nvGraphicFramePr>
        <p:xfrm>
          <a:off x="381000" y="4019550"/>
          <a:ext cx="3276601" cy="4212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1" name="Equation" r:id="rId25" imgW="1777680" imgH="228600" progId="Equation.DSMT4">
                  <p:embed/>
                </p:oleObj>
              </mc:Choice>
              <mc:Fallback>
                <p:oleObj name="Equation" r:id="rId25" imgW="1777680" imgH="22860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019550"/>
                        <a:ext cx="3276601" cy="4212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54" name="Object 14"/>
          <p:cNvGraphicFramePr>
            <a:graphicFrameLocks noChangeAspect="1"/>
          </p:cNvGraphicFramePr>
          <p:nvPr/>
        </p:nvGraphicFramePr>
        <p:xfrm>
          <a:off x="380999" y="4476750"/>
          <a:ext cx="4749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2" name="Equation" r:id="rId27" imgW="2374560" imgH="228600" progId="Equation.DSMT4">
                  <p:embed/>
                </p:oleObj>
              </mc:Choice>
              <mc:Fallback>
                <p:oleObj name="Equation" r:id="rId27" imgW="2374560" imgH="22860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999" y="4476750"/>
                        <a:ext cx="4749800" cy="4572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6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61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Multiplying and Factoring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Factor and perform multiplication of Polynomials</a:t>
            </a:r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Factoring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Greatest Common Factor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Multiplication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Monomials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Polynomials</a:t>
            </a:r>
          </a:p>
          <a:p>
            <a:pPr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Multiplication of Algebraic Expression: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Multiplying and Factoring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7200" y="971550"/>
            <a:ext cx="8305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/>
              <a:t>Monomials by Monomial. </a:t>
            </a:r>
            <a:r>
              <a:rPr lang="en-US" sz="2400" dirty="0"/>
              <a:t>to multiply monomials, use the commutative and associative rules for multiplication and in most cases, the theorem of exponents. </a:t>
            </a:r>
          </a:p>
          <a:p>
            <a:r>
              <a:rPr lang="en-US" sz="2400" b="1" i="1" dirty="0"/>
              <a:t>Monomial by a Polynomial.</a:t>
            </a:r>
            <a:r>
              <a:rPr lang="en-US" sz="2400" dirty="0"/>
              <a:t> if a polynomial is to be multiplied by a monomial, the distributive rule is used. The product is the sum of all the products formed by multiplying each term polynomial by the monomial multiplier. </a:t>
            </a:r>
          </a:p>
        </p:txBody>
      </p: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dirty="0"/>
              <a:t>Find the product of the following monomials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Multiplying and Factoring</a:t>
            </a:r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228600" y="1047750"/>
          <a:ext cx="2626783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0" name="Equation" r:id="rId5" imgW="927000" imgH="228600" progId="Equation.DSMT4">
                  <p:embed/>
                </p:oleObj>
              </mc:Choice>
              <mc:Fallback>
                <p:oleObj name="Equation" r:id="rId5" imgW="927000" imgH="2286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047750"/>
                        <a:ext cx="2626783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299" name="Object 3"/>
          <p:cNvGraphicFramePr>
            <a:graphicFrameLocks noChangeAspect="1"/>
          </p:cNvGraphicFramePr>
          <p:nvPr/>
        </p:nvGraphicFramePr>
        <p:xfrm>
          <a:off x="4953000" y="1047750"/>
          <a:ext cx="29718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1" name="Equation" r:id="rId7" imgW="990360" imgH="228600" progId="Equation.DSMT4">
                  <p:embed/>
                </p:oleObj>
              </mc:Choice>
              <mc:Fallback>
                <p:oleObj name="Equation" r:id="rId7" imgW="990360" imgH="2286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1047750"/>
                        <a:ext cx="29718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0" name="Object 4"/>
          <p:cNvGraphicFramePr>
            <a:graphicFrameLocks noChangeAspect="1"/>
          </p:cNvGraphicFramePr>
          <p:nvPr/>
        </p:nvGraphicFramePr>
        <p:xfrm>
          <a:off x="177801" y="3028950"/>
          <a:ext cx="2565400" cy="6790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2" name="Equation" r:id="rId9" imgW="863280" imgH="228600" progId="Equation.DSMT4">
                  <p:embed/>
                </p:oleObj>
              </mc:Choice>
              <mc:Fallback>
                <p:oleObj name="Equation" r:id="rId9" imgW="863280" imgH="2286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1" y="3028950"/>
                        <a:ext cx="2565400" cy="6790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dirty="0"/>
              <a:t>Find the product of the following monomials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Multiplying and Factoring</a:t>
            </a:r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228600" y="1047750"/>
          <a:ext cx="2626783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6" name="Equation" r:id="rId5" imgW="927000" imgH="228600" progId="Equation.DSMT4">
                  <p:embed/>
                </p:oleObj>
              </mc:Choice>
              <mc:Fallback>
                <p:oleObj name="Equation" r:id="rId5" imgW="927000" imgH="2286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047750"/>
                        <a:ext cx="2626783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299" name="Object 3"/>
          <p:cNvGraphicFramePr>
            <a:graphicFrameLocks noChangeAspect="1"/>
          </p:cNvGraphicFramePr>
          <p:nvPr/>
        </p:nvGraphicFramePr>
        <p:xfrm>
          <a:off x="4953000" y="1047750"/>
          <a:ext cx="29718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7" name="Equation" r:id="rId7" imgW="990360" imgH="228600" progId="Equation.DSMT4">
                  <p:embed/>
                </p:oleObj>
              </mc:Choice>
              <mc:Fallback>
                <p:oleObj name="Equation" r:id="rId7" imgW="990360" imgH="2286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1047750"/>
                        <a:ext cx="29718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0" name="Object 4"/>
          <p:cNvGraphicFramePr>
            <a:graphicFrameLocks noChangeAspect="1"/>
          </p:cNvGraphicFramePr>
          <p:nvPr/>
        </p:nvGraphicFramePr>
        <p:xfrm>
          <a:off x="177801" y="3028950"/>
          <a:ext cx="2565400" cy="6790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8" name="Equation" r:id="rId9" imgW="863280" imgH="228600" progId="Equation.DSMT4">
                  <p:embed/>
                </p:oleObj>
              </mc:Choice>
              <mc:Fallback>
                <p:oleObj name="Equation" r:id="rId9" imgW="863280" imgH="228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1" y="3028950"/>
                        <a:ext cx="2565400" cy="6790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5" name="Object 5"/>
          <p:cNvGraphicFramePr>
            <a:graphicFrameLocks noChangeAspect="1"/>
          </p:cNvGraphicFramePr>
          <p:nvPr/>
        </p:nvGraphicFramePr>
        <p:xfrm>
          <a:off x="533400" y="1809750"/>
          <a:ext cx="13716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9" name="Equation" r:id="rId11" imgW="457200" imgH="228600" progId="Equation.DSMT4">
                  <p:embed/>
                </p:oleObj>
              </mc:Choice>
              <mc:Fallback>
                <p:oleObj name="Equation" r:id="rId11" imgW="457200" imgH="2286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809750"/>
                        <a:ext cx="1371600" cy="6858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6" name="Object 6"/>
          <p:cNvGraphicFramePr>
            <a:graphicFrameLocks noChangeAspect="1"/>
          </p:cNvGraphicFramePr>
          <p:nvPr/>
        </p:nvGraphicFramePr>
        <p:xfrm>
          <a:off x="5359399" y="1847850"/>
          <a:ext cx="1562099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50" name="Equation" r:id="rId13" imgW="520560" imgH="228600" progId="Equation.DSMT4">
                  <p:embed/>
                </p:oleObj>
              </mc:Choice>
              <mc:Fallback>
                <p:oleObj name="Equation" r:id="rId13" imgW="520560" imgH="2286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9399" y="1847850"/>
                        <a:ext cx="1562099" cy="6858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7" name="Object 7"/>
          <p:cNvGraphicFramePr>
            <a:graphicFrameLocks noChangeAspect="1"/>
          </p:cNvGraphicFramePr>
          <p:nvPr/>
        </p:nvGraphicFramePr>
        <p:xfrm>
          <a:off x="500062" y="3714750"/>
          <a:ext cx="1481138" cy="640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51" name="Equation" r:id="rId15" imgW="469800" imgH="203040" progId="Equation.DSMT4">
                  <p:embed/>
                </p:oleObj>
              </mc:Choice>
              <mc:Fallback>
                <p:oleObj name="Equation" r:id="rId15" imgW="469800" imgH="2030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" y="3714750"/>
                        <a:ext cx="1481138" cy="640492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dirty="0"/>
              <a:t>Find the product of the monomial by polynomials</a:t>
            </a:r>
          </a:p>
          <a:p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Multiplying and Factoring</a:t>
            </a:r>
          </a:p>
        </p:txBody>
      </p:sp>
      <p:graphicFrame>
        <p:nvGraphicFramePr>
          <p:cNvPr id="57350" name="Object 6"/>
          <p:cNvGraphicFramePr>
            <a:graphicFrameLocks noChangeAspect="1"/>
          </p:cNvGraphicFramePr>
          <p:nvPr/>
        </p:nvGraphicFramePr>
        <p:xfrm>
          <a:off x="304801" y="1352551"/>
          <a:ext cx="2133600" cy="5506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6" name="Equation" r:id="rId5" imgW="787320" imgH="203040" progId="Equation.DSMT4">
                  <p:embed/>
                </p:oleObj>
              </mc:Choice>
              <mc:Fallback>
                <p:oleObj name="Equation" r:id="rId5" imgW="787320" imgH="2030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1" y="1352551"/>
                        <a:ext cx="2133600" cy="5506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51" name="Object 7"/>
          <p:cNvGraphicFramePr>
            <a:graphicFrameLocks noChangeAspect="1"/>
          </p:cNvGraphicFramePr>
          <p:nvPr/>
        </p:nvGraphicFramePr>
        <p:xfrm>
          <a:off x="4800600" y="1276350"/>
          <a:ext cx="2667000" cy="657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7" name="Equation" r:id="rId7" imgW="927000" imgH="228600" progId="Equation.DSMT4">
                  <p:embed/>
                </p:oleObj>
              </mc:Choice>
              <mc:Fallback>
                <p:oleObj name="Equation" r:id="rId7" imgW="927000" imgH="2286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76350"/>
                        <a:ext cx="2667000" cy="6576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52" name="Object 8"/>
          <p:cNvGraphicFramePr>
            <a:graphicFrameLocks noChangeAspect="1"/>
          </p:cNvGraphicFramePr>
          <p:nvPr/>
        </p:nvGraphicFramePr>
        <p:xfrm>
          <a:off x="381000" y="3028950"/>
          <a:ext cx="2635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8" name="Equation" r:id="rId9" imgW="1054080" imgH="228600" progId="Equation.DSMT4">
                  <p:embed/>
                </p:oleObj>
              </mc:Choice>
              <mc:Fallback>
                <p:oleObj name="Equation" r:id="rId9" imgW="1054080" imgH="2286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028950"/>
                        <a:ext cx="263525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53" name="Object 9"/>
          <p:cNvGraphicFramePr>
            <a:graphicFrameLocks noChangeAspect="1"/>
          </p:cNvGraphicFramePr>
          <p:nvPr/>
        </p:nvGraphicFramePr>
        <p:xfrm>
          <a:off x="4800600" y="3105150"/>
          <a:ext cx="37338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9" name="Equation" r:id="rId11" imgW="1422360" imgH="203040" progId="Equation.DSMT4">
                  <p:embed/>
                </p:oleObj>
              </mc:Choice>
              <mc:Fallback>
                <p:oleObj name="Equation" r:id="rId11" imgW="1422360" imgH="203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3105150"/>
                        <a:ext cx="37338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2: </a:t>
            </a:r>
            <a:r>
              <a:rPr lang="en-US" sz="2400" dirty="0"/>
              <a:t>Find the product of the monomial by polynomials</a:t>
            </a:r>
          </a:p>
          <a:p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Multiplying and Factoring</a:t>
            </a:r>
          </a:p>
        </p:txBody>
      </p:sp>
      <p:graphicFrame>
        <p:nvGraphicFramePr>
          <p:cNvPr id="57350" name="Object 6"/>
          <p:cNvGraphicFramePr>
            <a:graphicFrameLocks noChangeAspect="1"/>
          </p:cNvGraphicFramePr>
          <p:nvPr/>
        </p:nvGraphicFramePr>
        <p:xfrm>
          <a:off x="304801" y="1352551"/>
          <a:ext cx="2133600" cy="5506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02" name="Equation" r:id="rId5" imgW="787320" imgH="203040" progId="Equation.DSMT4">
                  <p:embed/>
                </p:oleObj>
              </mc:Choice>
              <mc:Fallback>
                <p:oleObj name="Equation" r:id="rId5" imgW="787320" imgH="2030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1" y="1352551"/>
                        <a:ext cx="2133600" cy="5506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51" name="Object 7"/>
          <p:cNvGraphicFramePr>
            <a:graphicFrameLocks noChangeAspect="1"/>
          </p:cNvGraphicFramePr>
          <p:nvPr/>
        </p:nvGraphicFramePr>
        <p:xfrm>
          <a:off x="4800600" y="1276350"/>
          <a:ext cx="2667000" cy="657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03" name="Equation" r:id="rId7" imgW="927000" imgH="228600" progId="Equation.DSMT4">
                  <p:embed/>
                </p:oleObj>
              </mc:Choice>
              <mc:Fallback>
                <p:oleObj name="Equation" r:id="rId7" imgW="927000" imgH="228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76350"/>
                        <a:ext cx="2667000" cy="6576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52" name="Object 8"/>
          <p:cNvGraphicFramePr>
            <a:graphicFrameLocks noChangeAspect="1"/>
          </p:cNvGraphicFramePr>
          <p:nvPr/>
        </p:nvGraphicFramePr>
        <p:xfrm>
          <a:off x="381000" y="3028950"/>
          <a:ext cx="2635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04" name="Equation" r:id="rId9" imgW="1054080" imgH="228600" progId="Equation.DSMT4">
                  <p:embed/>
                </p:oleObj>
              </mc:Choice>
              <mc:Fallback>
                <p:oleObj name="Equation" r:id="rId9" imgW="1054080" imgH="2286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028950"/>
                        <a:ext cx="263525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53" name="Object 9"/>
          <p:cNvGraphicFramePr>
            <a:graphicFrameLocks noChangeAspect="1"/>
          </p:cNvGraphicFramePr>
          <p:nvPr/>
        </p:nvGraphicFramePr>
        <p:xfrm>
          <a:off x="4800600" y="3105150"/>
          <a:ext cx="37338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05" name="Equation" r:id="rId11" imgW="1422360" imgH="203040" progId="Equation.DSMT4">
                  <p:embed/>
                </p:oleObj>
              </mc:Choice>
              <mc:Fallback>
                <p:oleObj name="Equation" r:id="rId11" imgW="1422360" imgH="20304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3105150"/>
                        <a:ext cx="37338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4" name="Object 6"/>
          <p:cNvGraphicFramePr>
            <a:graphicFrameLocks noChangeAspect="1"/>
          </p:cNvGraphicFramePr>
          <p:nvPr/>
        </p:nvGraphicFramePr>
        <p:xfrm>
          <a:off x="609600" y="1962150"/>
          <a:ext cx="163353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06" name="Equation" r:id="rId13" imgW="622080" imgH="203040" progId="Equation.DSMT4">
                  <p:embed/>
                </p:oleObj>
              </mc:Choice>
              <mc:Fallback>
                <p:oleObj name="Equation" r:id="rId13" imgW="622080" imgH="2030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962150"/>
                        <a:ext cx="1633538" cy="5334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5" name="Object 7"/>
          <p:cNvGraphicFramePr>
            <a:graphicFrameLocks noChangeAspect="1"/>
          </p:cNvGraphicFramePr>
          <p:nvPr/>
        </p:nvGraphicFramePr>
        <p:xfrm>
          <a:off x="5105400" y="2000250"/>
          <a:ext cx="183356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07" name="Equation" r:id="rId15" imgW="698400" imgH="203040" progId="Equation.DSMT4">
                  <p:embed/>
                </p:oleObj>
              </mc:Choice>
              <mc:Fallback>
                <p:oleObj name="Equation" r:id="rId15" imgW="698400" imgH="2030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2000250"/>
                        <a:ext cx="1833563" cy="5334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6" name="Object 8"/>
          <p:cNvGraphicFramePr>
            <a:graphicFrameLocks noChangeAspect="1"/>
          </p:cNvGraphicFramePr>
          <p:nvPr/>
        </p:nvGraphicFramePr>
        <p:xfrm>
          <a:off x="381001" y="3790950"/>
          <a:ext cx="2286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08" name="Equation" r:id="rId17" imgW="1041120" imgH="203040" progId="Equation.DSMT4">
                  <p:embed/>
                </p:oleObj>
              </mc:Choice>
              <mc:Fallback>
                <p:oleObj name="Equation" r:id="rId17" imgW="1041120" imgH="203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1" y="3790950"/>
                        <a:ext cx="2286000" cy="5334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7" name="Object 9"/>
          <p:cNvGraphicFramePr>
            <a:graphicFrameLocks noChangeAspect="1"/>
          </p:cNvGraphicFramePr>
          <p:nvPr/>
        </p:nvGraphicFramePr>
        <p:xfrm>
          <a:off x="4695825" y="3867150"/>
          <a:ext cx="41433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09" name="Equation" r:id="rId19" imgW="1841400" imgH="203040" progId="Equation.DSMT4">
                  <p:embed/>
                </p:oleObj>
              </mc:Choice>
              <mc:Fallback>
                <p:oleObj name="Equation" r:id="rId19" imgW="1841400" imgH="203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5825" y="3867150"/>
                        <a:ext cx="4143375" cy="4572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Factoring: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Multiplying and Factoring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4800" y="895350"/>
            <a:ext cx="8305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i="1" dirty="0"/>
              <a:t>Factoring Polynomials</a:t>
            </a:r>
            <a:r>
              <a:rPr lang="en-US" sz="2400" dirty="0"/>
              <a:t> is simply the reverse process of special product.</a:t>
            </a:r>
          </a:p>
          <a:p>
            <a:pPr algn="just"/>
            <a:r>
              <a:rPr lang="en-US" sz="2400" i="1" dirty="0"/>
              <a:t>A polynomial with integral coefficient is no longer factorable if:</a:t>
            </a:r>
            <a:endParaRPr lang="en-US" sz="2400" dirty="0"/>
          </a:p>
          <a:p>
            <a:pPr algn="just"/>
            <a:r>
              <a:rPr lang="en-US" sz="2400" dirty="0"/>
              <a:t>1. the coefficient have no common factor, and </a:t>
            </a:r>
          </a:p>
          <a:p>
            <a:pPr algn="just"/>
            <a:r>
              <a:rPr lang="en-US" sz="2400" dirty="0"/>
              <a:t>2. it cannot be expressed as the product of two polynomial of lower degree.</a:t>
            </a:r>
          </a:p>
          <a:p>
            <a:pPr algn="just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3: </a:t>
            </a:r>
            <a:r>
              <a:rPr lang="en-US" sz="2400" dirty="0"/>
              <a:t>Factor the following polynomials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Multiplying and Factoring</a:t>
            </a:r>
          </a:p>
        </p:txBody>
      </p:sp>
      <p:graphicFrame>
        <p:nvGraphicFramePr>
          <p:cNvPr id="60422" name="Object 6"/>
          <p:cNvGraphicFramePr>
            <a:graphicFrameLocks noChangeAspect="1"/>
          </p:cNvGraphicFramePr>
          <p:nvPr/>
        </p:nvGraphicFramePr>
        <p:xfrm>
          <a:off x="381000" y="1047750"/>
          <a:ext cx="1981200" cy="473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4" name="Equation" r:id="rId5" imgW="850680" imgH="203040" progId="Equation.DSMT4">
                  <p:embed/>
                </p:oleObj>
              </mc:Choice>
              <mc:Fallback>
                <p:oleObj name="Equation" r:id="rId5" imgW="850680" imgH="2030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047750"/>
                        <a:ext cx="1981200" cy="4731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3" name="Object 7"/>
          <p:cNvGraphicFramePr>
            <a:graphicFrameLocks noChangeAspect="1"/>
          </p:cNvGraphicFramePr>
          <p:nvPr/>
        </p:nvGraphicFramePr>
        <p:xfrm>
          <a:off x="4724400" y="1050889"/>
          <a:ext cx="2667000" cy="4794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5" name="Equation" r:id="rId7" imgW="1130040" imgH="203040" progId="Equation.DSMT4">
                  <p:embed/>
                </p:oleObj>
              </mc:Choice>
              <mc:Fallback>
                <p:oleObj name="Equation" r:id="rId7" imgW="1130040" imgH="2030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050889"/>
                        <a:ext cx="2667000" cy="4794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4" name="Object 8"/>
          <p:cNvGraphicFramePr>
            <a:graphicFrameLocks noChangeAspect="1"/>
          </p:cNvGraphicFramePr>
          <p:nvPr/>
        </p:nvGraphicFramePr>
        <p:xfrm>
          <a:off x="380999" y="2952750"/>
          <a:ext cx="5029201" cy="496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6" name="Equation" r:id="rId9" imgW="2057400" imgH="203040" progId="Equation.DSMT4">
                  <p:embed/>
                </p:oleObj>
              </mc:Choice>
              <mc:Fallback>
                <p:oleObj name="Equation" r:id="rId9" imgW="2057400" imgH="203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999" y="2952750"/>
                        <a:ext cx="5029201" cy="4967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277</Words>
  <Application>Microsoft Office PowerPoint</Application>
  <PresentationFormat>On-screen Show (16:9)</PresentationFormat>
  <Paragraphs>42</Paragraphs>
  <Slides>10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Cambria</vt:lpstr>
      <vt:lpstr>Symbol</vt:lpstr>
      <vt:lpstr>Office Theme</vt:lpstr>
      <vt:lpstr>Equation</vt:lpstr>
      <vt:lpstr>Multiplying and Factoring </vt:lpstr>
      <vt:lpstr>Multiplying and Factoring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147</cp:revision>
  <dcterms:created xsi:type="dcterms:W3CDTF">2016-12-20T05:05:08Z</dcterms:created>
  <dcterms:modified xsi:type="dcterms:W3CDTF">2017-04-01T22:13:22Z</dcterms:modified>
</cp:coreProperties>
</file>